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67" r:id="rId4"/>
    <p:sldId id="268" r:id="rId5"/>
    <p:sldId id="272" r:id="rId6"/>
    <p:sldId id="277" r:id="rId7"/>
    <p:sldId id="278" r:id="rId8"/>
    <p:sldId id="279" r:id="rId9"/>
    <p:sldId id="280" r:id="rId10"/>
    <p:sldId id="281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A3ECCC26-CBF3-4F32-BD3F-4BE24A84F0A1}">
          <p14:sldIdLst>
            <p14:sldId id="256"/>
            <p14:sldId id="266"/>
            <p14:sldId id="267"/>
            <p14:sldId id="268"/>
            <p14:sldId id="272"/>
            <p14:sldId id="277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8FC7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3D7C1-C63F-4A99-8DED-FFE396334748}" type="datetimeFigureOut">
              <a:rPr lang="nl-NL" smtClean="0"/>
              <a:t>23-07-2025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AFAA-E825-4C0B-9825-C3A6DC22FC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29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468BB-15B0-4B0F-A413-A865F586F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5A2C21-2028-47E3-8196-32F804272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57C654-7F46-40F5-B899-9EBA1DFC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215C81-FCA7-404F-AADD-C787EFA8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BC0281-6AB5-4FEA-90E0-2C258797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97995C-6B1A-4F98-9189-FED29598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18BCC79-E793-47E3-9E56-47D97F8A6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DC5EB7-66E8-4D89-BCFB-2BA1AA41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0B85F7-53C1-43F2-A34F-4841BD83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936D5-CA74-4CDB-B1BC-C6A1DB09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47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1990547-4E20-45D0-A3CF-6FBAA0BDC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FC7D64-FD81-4B11-BB99-0912E5DAE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35B6C3-297A-4FDE-83BF-D2383A72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126786-6B80-4B1C-929D-07FE456F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226101-CCCD-412A-957A-12B6A063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96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27E77-F815-491E-A4E7-2DDFDD33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F7F662-1634-48F1-A24C-E86E972A3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97D030-6189-40A8-BC9E-2B43C4D0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9B66DE-9E96-44F8-998A-1364935C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5C0691-EAAD-4F81-BA53-5796504A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16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68F10-32DA-45D9-AAC3-8B514D45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726A2C-6C41-4E07-BAED-9BF0954A7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2AADB0-6E93-4266-B0C3-4E569C76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EF9A25-52E6-4DD3-BA9F-B3B4C8FF1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8297F40-630F-40CE-BFE4-EFC36660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65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21DE5-008A-4BA0-B794-C1E1EF85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DDB2D-DBC3-448E-B584-2F994FDE3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369664-7AE5-43FB-96A5-53648161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93FB6B-6F42-42A9-ACBB-470718EC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6DEDBBF-ABF2-4400-8FDA-85A71E42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F60356-1014-43B2-BAF9-A5DCF67F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7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D2B6E-79B1-4F35-9C83-4CAD3442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12D446-1805-413F-97AC-993C98C3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5D6F22-A6E5-4C1B-B09F-A7C95B2F9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FCA34D1-DC4C-4E79-BC1E-A108C4F83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BF2E16-EAE8-4798-B3B2-D29DEA207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6A14C54-9CDD-4DCC-A36B-EDD3B9D5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613F903-33B6-414D-84FA-409448FA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BCAEE3E-5E6E-467C-96D3-4C6CBC823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7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101D7-75B5-4615-AEF1-698254F7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753093E-0811-4957-BA35-49FB8B54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CE85F4-B1C7-4769-8DEB-D972838F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1FF0DC1-767F-42A6-8A5C-A40A6A2F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3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A9FC45C-B6AD-47DB-AC8A-262FE33F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A9B97B-AA05-472F-9415-D5478357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5AD859-D033-4741-8F5F-D6D59146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5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2644B-4B81-47A2-9583-AA0A52A1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58B584-E31F-447B-9B4D-CA9ACDFE6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6B5196A-02C4-433C-973D-06E3AE6EE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8F5E98-8EA3-4747-9906-68CE0AEC9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947F66-A619-46C3-AC8F-25FF1578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EB9CBB-1620-41E9-99EE-C01C082F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32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02241F-9C9B-41D8-BE06-D688AB51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7D736F6-4B1A-4C24-9481-2BE6490893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1A0340-4047-4AC8-B7D0-CF346DA17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1C3423-1844-458B-B43F-AA96DB0E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2FF963-91F2-43A1-8F90-7B85D391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7E21B9-4FC2-4691-8FA7-1499ED3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0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B7E5B0-950E-4455-B02E-666CCDEDD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13CA3D-E4F1-406D-953A-80B6DF79B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EACF1C-8071-40A4-B8FC-EED8D6283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CC12D-AFD6-4371-9EB3-D2CA4AC31C1D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030BBA-0E57-406C-81EA-0FF5B208F3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06572D-213A-4B08-A9F5-41961C013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318E9-9503-4661-8CC5-C52F5D7326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08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7C0D05-51AF-40A4-9BB4-AEE2F62BC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838" y="0"/>
            <a:ext cx="5200731" cy="18383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E8ABE81-4E91-4B15-BA43-3DE01CF43F0F}"/>
              </a:ext>
            </a:extLst>
          </p:cNvPr>
          <p:cNvSpPr txBox="1"/>
          <p:nvPr/>
        </p:nvSpPr>
        <p:spPr>
          <a:xfrm>
            <a:off x="885825" y="2762160"/>
            <a:ext cx="7325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Verborgen op de kaart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7274E39D-121E-431C-9FD5-B673B868A8CB}"/>
              </a:ext>
            </a:extLst>
          </p:cNvPr>
          <p:cNvSpPr txBox="1">
            <a:spLocks/>
          </p:cNvSpPr>
          <p:nvPr/>
        </p:nvSpPr>
        <p:spPr>
          <a:xfrm>
            <a:off x="885825" y="3777823"/>
            <a:ext cx="8117800" cy="2114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kern="1200">
                <a:solidFill>
                  <a:srgbClr val="3C393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tabLst/>
              <a:defRPr sz="2000" kern="1200">
                <a:solidFill>
                  <a:srgbClr val="3C393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3742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rgbClr val="3C393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3C393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rgbClr val="3C393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3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‘Ontdek oude watermolenlandschappen’</a:t>
            </a: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Menne Kosian		Jacob Knegtel</a:t>
            </a:r>
          </a:p>
          <a:p>
            <a:r>
              <a:rPr lang="nl-N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Onderzoeker Ruimtelijke Analyse	Regioadviseur Water</a:t>
            </a:r>
          </a:p>
          <a:p>
            <a:r>
              <a:rPr lang="nl-N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Rijksdienst voor het Cultureel Erfgoed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8A0D256-B7A2-CBD6-92A9-E7A061B8954A}"/>
              </a:ext>
            </a:extLst>
          </p:cNvPr>
          <p:cNvSpPr txBox="1"/>
          <p:nvPr/>
        </p:nvSpPr>
        <p:spPr>
          <a:xfrm>
            <a:off x="184298" y="135177"/>
            <a:ext cx="294452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WIFI: </a:t>
            </a:r>
            <a:r>
              <a:rPr lang="en-GB" sz="2400" b="1" dirty="0" err="1"/>
              <a:t>Kasteel</a:t>
            </a:r>
            <a:r>
              <a:rPr lang="en-GB" sz="2400" b="1" dirty="0"/>
              <a:t> </a:t>
            </a:r>
            <a:r>
              <a:rPr lang="en-GB" sz="2400" b="1" dirty="0" err="1"/>
              <a:t>Geldrop</a:t>
            </a:r>
            <a:endParaRPr lang="en-GB" sz="2400" b="1" dirty="0"/>
          </a:p>
          <a:p>
            <a:r>
              <a:rPr lang="en-GB" sz="2400" b="1" dirty="0"/>
              <a:t>WW: hubertus1870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6098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F9033-3092-D745-E08F-392C451A7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2A3D613-22E4-BFBB-94F4-7F78BC1E9533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D2785E-27AB-96EE-617F-128B8D80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5" y="4371975"/>
            <a:ext cx="22574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21E5AB2-2219-417B-88C7-1104C203AF82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gradFill>
            <a:gsLst>
              <a:gs pos="93000">
                <a:srgbClr val="385723"/>
              </a:gs>
              <a:gs pos="10000">
                <a:srgbClr val="385723">
                  <a:alpha val="0"/>
                </a:srgbClr>
              </a:gs>
              <a:gs pos="0">
                <a:schemeClr val="accent6">
                  <a:lumMod val="50000"/>
                  <a:alpha val="0"/>
                </a:schemeClr>
              </a:gs>
              <a:gs pos="100000">
                <a:schemeClr val="accent6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95897E2-95DE-4A3D-98CA-FFBA3F7AF1AE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131052B-6F81-47ED-900F-821B919D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3F0F28C-1EAA-4612-BD0D-0DCFC5F4EB4A}"/>
              </a:ext>
            </a:extLst>
          </p:cNvPr>
          <p:cNvSpPr txBox="1"/>
          <p:nvPr/>
        </p:nvSpPr>
        <p:spPr>
          <a:xfrm>
            <a:off x="0" y="6594460"/>
            <a:ext cx="2303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Jan </a:t>
            </a:r>
            <a:r>
              <a:rPr lang="nl-NL" sz="1100" b="1" dirty="0" err="1">
                <a:solidFill>
                  <a:schemeClr val="bg1"/>
                </a:solidFill>
              </a:rPr>
              <a:t>Brueghel</a:t>
            </a:r>
            <a:r>
              <a:rPr lang="nl-NL" sz="1100" b="1" dirty="0">
                <a:solidFill>
                  <a:schemeClr val="bg1"/>
                </a:solidFill>
              </a:rPr>
              <a:t> de Jongere – boerenerf</a:t>
            </a: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4BB0F089-0BFF-49AD-9170-65B913D4E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000" y="1620000"/>
            <a:ext cx="5897564" cy="3240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9833852-3132-47CC-AC07-BFD48CA8C9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000" y="1620000"/>
            <a:ext cx="6011713" cy="3240000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3E9B22F3-D67C-4BB1-B78F-DB1FE68A7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217" y="1533410"/>
            <a:ext cx="9171613" cy="494302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6062C3E-3943-48E8-940E-0C83ADDEE624}"/>
              </a:ext>
            </a:extLst>
          </p:cNvPr>
          <p:cNvSpPr txBox="1"/>
          <p:nvPr/>
        </p:nvSpPr>
        <p:spPr>
          <a:xfrm>
            <a:off x="5559885" y="1600017"/>
            <a:ext cx="1645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>
                <a:solidFill>
                  <a:schemeClr val="bg1"/>
                </a:solidFill>
              </a:rPr>
              <a:t>Book</a:t>
            </a:r>
            <a:r>
              <a:rPr lang="nl-NL" sz="1100" b="1" dirty="0">
                <a:solidFill>
                  <a:schemeClr val="bg1"/>
                </a:solidFill>
              </a:rPr>
              <a:t> of </a:t>
            </a:r>
            <a:r>
              <a:rPr lang="nl-NL" sz="1100" b="1" dirty="0" err="1">
                <a:solidFill>
                  <a:schemeClr val="bg1"/>
                </a:solidFill>
              </a:rPr>
              <a:t>hours</a:t>
            </a:r>
            <a:r>
              <a:rPr lang="nl-NL" sz="1100" b="1" dirty="0">
                <a:solidFill>
                  <a:schemeClr val="bg1"/>
                </a:solidFill>
              </a:rPr>
              <a:t>, Henry VIII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BAAD0216-2685-41FC-A09A-F98239345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937" y="6609849"/>
            <a:ext cx="50206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fld id="{D577DED3-50E8-4388-966C-03708E791137}" type="slidenum">
              <a:rPr lang="en-GB" sz="1000" b="1" smtClean="0">
                <a:solidFill>
                  <a:schemeClr val="bg1"/>
                </a:solidFill>
              </a:rPr>
              <a:pPr algn="r"/>
              <a:t>2</a:t>
            </a:fld>
            <a:r>
              <a:rPr lang="en-GB" sz="1000" b="1" dirty="0">
                <a:solidFill>
                  <a:schemeClr val="bg1"/>
                </a:solidFill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9768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B237080E-0F5F-4B5C-B453-DDB1E81BBE43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gradFill>
            <a:gsLst>
              <a:gs pos="93000">
                <a:srgbClr val="385723"/>
              </a:gs>
              <a:gs pos="10000">
                <a:srgbClr val="385723">
                  <a:alpha val="0"/>
                </a:srgbClr>
              </a:gs>
              <a:gs pos="0">
                <a:schemeClr val="accent6">
                  <a:lumMod val="50000"/>
                  <a:alpha val="0"/>
                </a:schemeClr>
              </a:gs>
              <a:gs pos="100000">
                <a:schemeClr val="accent6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C7F6F9C-D703-48F2-B733-E299F8600AE0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E7D6CE94-035C-4609-B1B0-7B3A312D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496AFB7-6FF5-4B62-B544-6EB1ECA48B41}"/>
              </a:ext>
            </a:extLst>
          </p:cNvPr>
          <p:cNvSpPr txBox="1"/>
          <p:nvPr/>
        </p:nvSpPr>
        <p:spPr>
          <a:xfrm>
            <a:off x="0" y="659446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Watermolen Borculo</a:t>
            </a:r>
          </a:p>
        </p:txBody>
      </p:sp>
      <p:pic>
        <p:nvPicPr>
          <p:cNvPr id="9" name="Afbeelding 8" descr="Afbeelding met buiten, natuur&#10;&#10;Automatisch gegenereerde beschrijving">
            <a:extLst>
              <a:ext uri="{FF2B5EF4-FFF2-40B4-BE49-F238E27FC236}">
                <a16:creationId xmlns:a16="http://schemas.microsoft.com/office/drawing/2014/main" id="{1B925499-D88B-4F3B-A107-BDF8EC3FA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94" y="1194992"/>
            <a:ext cx="6424019" cy="4592965"/>
          </a:xfrm>
          <a:prstGeom prst="rect">
            <a:avLst/>
          </a:prstGeom>
        </p:spPr>
      </p:pic>
      <p:pic>
        <p:nvPicPr>
          <p:cNvPr id="12" name="Afbeelding 11" descr="Afbeelding met tekst, boek, schilderij&#10;&#10;Automatisch gegenereerde beschrijving">
            <a:extLst>
              <a:ext uri="{FF2B5EF4-FFF2-40B4-BE49-F238E27FC236}">
                <a16:creationId xmlns:a16="http://schemas.microsoft.com/office/drawing/2014/main" id="{F74DC460-FA81-4604-9DD3-A5922A888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610" y="962458"/>
            <a:ext cx="4711576" cy="528211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48FFDB8-71E0-4C03-86F0-6E3984E894C5}"/>
              </a:ext>
            </a:extLst>
          </p:cNvPr>
          <p:cNvSpPr txBox="1"/>
          <p:nvPr/>
        </p:nvSpPr>
        <p:spPr>
          <a:xfrm>
            <a:off x="167675" y="931453"/>
            <a:ext cx="24737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Pieter Bruegel de Oudere – Graanoogst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4AB6020-4F55-4865-B66D-854F59E6C745}"/>
              </a:ext>
            </a:extLst>
          </p:cNvPr>
          <p:cNvSpPr txBox="1"/>
          <p:nvPr/>
        </p:nvSpPr>
        <p:spPr>
          <a:xfrm>
            <a:off x="5657610" y="6012043"/>
            <a:ext cx="3206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>
                <a:solidFill>
                  <a:schemeClr val="bg1"/>
                </a:solidFill>
              </a:rPr>
              <a:t>Tacuinus</a:t>
            </a:r>
            <a:r>
              <a:rPr lang="nl-NL" sz="1100" b="1" dirty="0">
                <a:solidFill>
                  <a:schemeClr val="bg1"/>
                </a:solidFill>
              </a:rPr>
              <a:t> </a:t>
            </a:r>
            <a:r>
              <a:rPr lang="nl-NL" sz="1100" b="1" dirty="0" err="1">
                <a:solidFill>
                  <a:schemeClr val="bg1"/>
                </a:solidFill>
              </a:rPr>
              <a:t>Sanitatis</a:t>
            </a:r>
            <a:r>
              <a:rPr lang="nl-NL" sz="1100" b="1" dirty="0">
                <a:solidFill>
                  <a:schemeClr val="bg1"/>
                </a:solidFill>
              </a:rPr>
              <a:t> </a:t>
            </a:r>
            <a:r>
              <a:rPr lang="nl-NL" sz="1100" b="1" dirty="0" err="1">
                <a:solidFill>
                  <a:schemeClr val="bg1"/>
                </a:solidFill>
              </a:rPr>
              <a:t>Casanatensis</a:t>
            </a:r>
            <a:r>
              <a:rPr lang="nl-NL" sz="1100" b="1" dirty="0">
                <a:solidFill>
                  <a:schemeClr val="bg1"/>
                </a:solidFill>
              </a:rPr>
              <a:t> (14</a:t>
            </a:r>
            <a:r>
              <a:rPr lang="nl-NL" sz="1100" b="1" baseline="30000" dirty="0">
                <a:solidFill>
                  <a:schemeClr val="bg1"/>
                </a:solidFill>
              </a:rPr>
              <a:t>e</a:t>
            </a:r>
            <a:r>
              <a:rPr lang="nl-NL" sz="1100" b="1" dirty="0">
                <a:solidFill>
                  <a:schemeClr val="bg1"/>
                </a:solidFill>
              </a:rPr>
              <a:t> eeuw) - visserij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889DA513-8145-44C8-87E3-1CD35853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937" y="6609849"/>
            <a:ext cx="50206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fld id="{D577DED3-50E8-4388-966C-03708E791137}" type="slidenum">
              <a:rPr lang="en-GB" sz="1000" b="1" smtClean="0">
                <a:solidFill>
                  <a:schemeClr val="bg1"/>
                </a:solidFill>
              </a:rPr>
              <a:pPr algn="r"/>
              <a:t>3</a:t>
            </a:fld>
            <a:r>
              <a:rPr lang="en-GB" sz="1000" b="1" dirty="0">
                <a:solidFill>
                  <a:schemeClr val="bg1"/>
                </a:solidFill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7004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4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66F65ADF-E500-48DF-8F70-18CE354C6BDD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gradFill>
            <a:gsLst>
              <a:gs pos="93000">
                <a:srgbClr val="385723"/>
              </a:gs>
              <a:gs pos="10000">
                <a:srgbClr val="385723">
                  <a:alpha val="0"/>
                </a:srgbClr>
              </a:gs>
              <a:gs pos="0">
                <a:schemeClr val="accent6">
                  <a:lumMod val="50000"/>
                  <a:alpha val="0"/>
                </a:schemeClr>
              </a:gs>
              <a:gs pos="100000">
                <a:schemeClr val="accent6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81751E7-4776-4EE7-B030-928D9BE5854B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A579E179-D18C-4FCD-87B8-33E772802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255" y="425551"/>
            <a:ext cx="872355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900" b="1" dirty="0">
                <a:solidFill>
                  <a:schemeClr val="accent1">
                    <a:lumMod val="50000"/>
                  </a:schemeClr>
                </a:solidFill>
              </a:rPr>
              <a:t>Menne Kosian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84AFF2D-59C8-4147-BAD9-B2058C7E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E89B108-DFEB-4846-8194-1E0FBF2D6DBB}"/>
              </a:ext>
            </a:extLst>
          </p:cNvPr>
          <p:cNvSpPr txBox="1"/>
          <p:nvPr/>
        </p:nvSpPr>
        <p:spPr>
          <a:xfrm>
            <a:off x="0" y="6594460"/>
            <a:ext cx="1846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 err="1">
                <a:solidFill>
                  <a:schemeClr val="bg1"/>
                </a:solidFill>
              </a:rPr>
              <a:t>Grimani</a:t>
            </a:r>
            <a:r>
              <a:rPr lang="nl-NL" sz="1100" b="1" dirty="0">
                <a:solidFill>
                  <a:schemeClr val="bg1"/>
                </a:solidFill>
              </a:rPr>
              <a:t> Brevier (1510-1520)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9CE42FE-F507-491B-AB33-05102D10262B}"/>
              </a:ext>
            </a:extLst>
          </p:cNvPr>
          <p:cNvSpPr txBox="1">
            <a:spLocks/>
          </p:cNvSpPr>
          <p:nvPr/>
        </p:nvSpPr>
        <p:spPr>
          <a:xfrm>
            <a:off x="742953" y="2172712"/>
            <a:ext cx="5842673" cy="4099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nl-NL" sz="2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Historische insteek: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Eenheid in landbouw, jacht, visserij en 	bewoning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Bossen zijn productie </a:t>
            </a:r>
            <a:r>
              <a:rPr lang="nl-NL" sz="1800" b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èn</a:t>
            </a: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1800" b="1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natuur</a:t>
            </a:r>
          </a:p>
          <a:p>
            <a:pPr lvl="1"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Jacht (wildstand managen en </a:t>
            </a:r>
            <a:r>
              <a:rPr lang="nl-NL" sz="1400" b="1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biodiversiteit</a:t>
            </a:r>
            <a:r>
              <a:rPr lang="nl-NL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Brandstof en hakhout (voor erfafscheiding etc.)</a:t>
            </a:r>
          </a:p>
          <a:p>
            <a:pPr lvl="1"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Bouwhout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 voor (water)molens, bevloeiing, 	visserij, tuinen etc. </a:t>
            </a:r>
            <a:r>
              <a:rPr lang="nl-NL" sz="1800" b="1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èn</a:t>
            </a: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drinkwater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deze zaken mogen elkaar </a:t>
            </a: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niet</a:t>
            </a: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	dwarszitten</a:t>
            </a:r>
          </a:p>
          <a:p>
            <a:pPr lvl="2"/>
            <a:endParaRPr lang="nl-NL" b="1" dirty="0"/>
          </a:p>
          <a:p>
            <a:pPr lvl="1"/>
            <a:endParaRPr lang="nl-NL" sz="2000" b="1" dirty="0"/>
          </a:p>
          <a:p>
            <a:endParaRPr lang="nl-NL" sz="2000" b="1" dirty="0"/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8E39649-23B7-40EC-BA67-FA15792FF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937" y="6609849"/>
            <a:ext cx="50206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fld id="{D577DED3-50E8-4388-966C-03708E791137}" type="slidenum">
              <a:rPr lang="en-GB" sz="1000" b="1" smtClean="0">
                <a:solidFill>
                  <a:schemeClr val="bg1"/>
                </a:solidFill>
              </a:rPr>
              <a:pPr algn="r"/>
              <a:t>4</a:t>
            </a:fld>
            <a:r>
              <a:rPr lang="en-GB" sz="1000" b="1" dirty="0">
                <a:solidFill>
                  <a:schemeClr val="bg1"/>
                </a:solidFill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101110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11EF68D-1AD5-4749-BCB5-E83CF57442B3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gradFill>
            <a:gsLst>
              <a:gs pos="93000">
                <a:srgbClr val="385723"/>
              </a:gs>
              <a:gs pos="10000">
                <a:srgbClr val="385723">
                  <a:alpha val="0"/>
                </a:srgbClr>
              </a:gs>
              <a:gs pos="0">
                <a:schemeClr val="accent6">
                  <a:lumMod val="50000"/>
                  <a:alpha val="0"/>
                </a:schemeClr>
              </a:gs>
              <a:gs pos="100000">
                <a:schemeClr val="accent6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CFE5861-4E57-49CD-B6DF-E062C6090B4B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A0EE6A62-3459-4BAB-88E0-C1982A18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255" y="425551"/>
            <a:ext cx="872355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900" b="1" dirty="0">
                <a:solidFill>
                  <a:schemeClr val="accent1">
                    <a:lumMod val="50000"/>
                  </a:schemeClr>
                </a:solidFill>
              </a:rPr>
              <a:t>Menne Kosian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D7D968E-BB0C-4627-A30E-8C09AE39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69408BB8-572F-4856-99D9-AF17072CF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937" y="6609849"/>
            <a:ext cx="502062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fld id="{D577DED3-50E8-4388-966C-03708E791137}" type="slidenum">
              <a:rPr lang="en-GB" sz="1000" b="1" smtClean="0">
                <a:solidFill>
                  <a:schemeClr val="bg1"/>
                </a:solidFill>
              </a:rPr>
              <a:pPr algn="r"/>
              <a:t>5</a:t>
            </a:fld>
            <a:r>
              <a:rPr lang="en-GB" sz="1000" b="1" dirty="0">
                <a:solidFill>
                  <a:schemeClr val="bg1"/>
                </a:solidFill>
              </a:rPr>
              <a:t>/18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FCEC693F-94C2-439D-B719-56EBF92CF5A1}"/>
              </a:ext>
            </a:extLst>
          </p:cNvPr>
          <p:cNvSpPr txBox="1">
            <a:spLocks/>
          </p:cNvSpPr>
          <p:nvPr/>
        </p:nvSpPr>
        <p:spPr>
          <a:xfrm>
            <a:off x="742953" y="2172712"/>
            <a:ext cx="10866930" cy="4099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/>
              </a:buClr>
              <a:buNone/>
            </a:pPr>
            <a:r>
              <a:rPr lang="nl-NL" sz="20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Integrale blik nodig: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Geen scheiding natuur- en cultuurbeheer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Samenwerking natuur/landbouw/stedelijke ontwikkeling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Historische ideeën zijn bruikbaar als concept en informatie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Cultureel erfgoed kan ook gebruikt worden voor oplossingen</a:t>
            </a: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endParaRPr lang="nl-NL" sz="1800" b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Clr>
                <a:schemeClr val="accent1"/>
              </a:buClr>
              <a:buSzPct val="200000"/>
              <a:buBlip>
                <a:blip r:embed="rId4"/>
              </a:buBlip>
            </a:pPr>
            <a:r>
              <a:rPr lang="nl-NL" sz="32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Kijk eerst naar ALLE operationele 	stakeholders en haal die bij elkaar</a:t>
            </a:r>
          </a:p>
          <a:p>
            <a:pPr lvl="2"/>
            <a:endParaRPr lang="nl-NL" sz="2400" b="1" dirty="0"/>
          </a:p>
          <a:p>
            <a:pPr lvl="1"/>
            <a:endParaRPr lang="nl-NL" b="1" dirty="0"/>
          </a:p>
          <a:p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910998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791D7-DA0A-75FD-6F9D-41FE68B6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8794C38-DE95-C187-FFF7-3AF72FC47129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F44732B-EBE1-5D8B-7CDB-100B4A13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2A25766-DF92-7DD3-21EB-C7C28F25C556}"/>
              </a:ext>
            </a:extLst>
          </p:cNvPr>
          <p:cNvSpPr txBox="1"/>
          <p:nvPr/>
        </p:nvSpPr>
        <p:spPr>
          <a:xfrm>
            <a:off x="0" y="6594460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Hendrik </a:t>
            </a:r>
            <a:r>
              <a:rPr lang="nl-NL" sz="1100" b="1" dirty="0" err="1">
                <a:solidFill>
                  <a:schemeClr val="bg1"/>
                </a:solidFill>
              </a:rPr>
              <a:t>Verhees</a:t>
            </a:r>
            <a:r>
              <a:rPr lang="nl-NL" sz="1100" b="1" dirty="0">
                <a:solidFill>
                  <a:schemeClr val="bg1"/>
                </a:solidFill>
              </a:rPr>
              <a:t> (1794)</a:t>
            </a:r>
          </a:p>
        </p:txBody>
      </p:sp>
    </p:spTree>
    <p:extLst>
      <p:ext uri="{BB962C8B-B14F-4D97-AF65-F5344CB8AC3E}">
        <p14:creationId xmlns:p14="http://schemas.microsoft.com/office/powerpoint/2010/main" val="145461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A6330D-DA59-39A3-277C-FD34C3BF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3AD6183-0403-4ED6-FB95-F007A91965BB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C53B8B58-191F-D1C6-DB00-C77AFE62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FEF967-61F0-73C9-9B29-32047F182B22}"/>
              </a:ext>
            </a:extLst>
          </p:cNvPr>
          <p:cNvSpPr txBox="1"/>
          <p:nvPr/>
        </p:nvSpPr>
        <p:spPr>
          <a:xfrm>
            <a:off x="0" y="6594460"/>
            <a:ext cx="22060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Waterstaatskaart 1</a:t>
            </a:r>
            <a:r>
              <a:rPr lang="nl-NL" sz="1100" b="1" baseline="30000" dirty="0">
                <a:solidFill>
                  <a:schemeClr val="bg1"/>
                </a:solidFill>
              </a:rPr>
              <a:t>e</a:t>
            </a:r>
            <a:r>
              <a:rPr lang="nl-NL" sz="1100" b="1" dirty="0">
                <a:solidFill>
                  <a:schemeClr val="bg1"/>
                </a:solidFill>
              </a:rPr>
              <a:t> editie (1872)</a:t>
            </a:r>
          </a:p>
        </p:txBody>
      </p:sp>
    </p:spTree>
    <p:extLst>
      <p:ext uri="{BB962C8B-B14F-4D97-AF65-F5344CB8AC3E}">
        <p14:creationId xmlns:p14="http://schemas.microsoft.com/office/powerpoint/2010/main" val="1643140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91172-F2A9-1326-53AF-1F23036AA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909FA40-4FEB-1778-15BB-8E93D65F1D28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004990D7-241A-1E17-E39C-392DCEA2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9525"/>
            <a:ext cx="415925" cy="85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2A7B72E-C357-6E27-CFF6-463D279221CF}"/>
              </a:ext>
            </a:extLst>
          </p:cNvPr>
          <p:cNvSpPr txBox="1"/>
          <p:nvPr/>
        </p:nvSpPr>
        <p:spPr>
          <a:xfrm>
            <a:off x="0" y="6594460"/>
            <a:ext cx="4362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Waterstaatskaart 1</a:t>
            </a:r>
            <a:r>
              <a:rPr lang="nl-NL" sz="1100" b="1" baseline="30000" dirty="0">
                <a:solidFill>
                  <a:schemeClr val="bg1"/>
                </a:solidFill>
              </a:rPr>
              <a:t>e</a:t>
            </a:r>
            <a:r>
              <a:rPr lang="nl-NL" sz="1100" b="1" dirty="0">
                <a:solidFill>
                  <a:schemeClr val="bg1"/>
                </a:solidFill>
              </a:rPr>
              <a:t> editie (1872) gecombineerd met de Molendatabase</a:t>
            </a:r>
          </a:p>
        </p:txBody>
      </p:sp>
    </p:spTree>
    <p:extLst>
      <p:ext uri="{BB962C8B-B14F-4D97-AF65-F5344CB8AC3E}">
        <p14:creationId xmlns:p14="http://schemas.microsoft.com/office/powerpoint/2010/main" val="236975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000" b="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9E9DE-46EF-1BE9-9F44-EC74DEEF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0265BDA5-D48E-D3D3-C7DB-0AB36D720E13}"/>
              </a:ext>
            </a:extLst>
          </p:cNvPr>
          <p:cNvSpPr/>
          <p:nvPr/>
        </p:nvSpPr>
        <p:spPr>
          <a:xfrm>
            <a:off x="0" y="6638925"/>
            <a:ext cx="12192000" cy="21907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848EBFE-05A8-38C2-F82B-4547139C4C5A}"/>
              </a:ext>
            </a:extLst>
          </p:cNvPr>
          <p:cNvSpPr txBox="1"/>
          <p:nvPr/>
        </p:nvSpPr>
        <p:spPr>
          <a:xfrm>
            <a:off x="0" y="6594460"/>
            <a:ext cx="4825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</a:rPr>
              <a:t>https://www.cultureelerfgoed.nl/onderwerpen/bronnen-en-kaarten/overzicht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788A4E8-C9F0-14AC-A368-1D427FF37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00" y="4381725"/>
            <a:ext cx="2257200" cy="22572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5375918-0792-A12C-81D2-7A025483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5" y="802440"/>
            <a:ext cx="2257200" cy="22572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EF8860BC-3D73-F6FF-13DB-55A3C1730B55}"/>
              </a:ext>
            </a:extLst>
          </p:cNvPr>
          <p:cNvSpPr/>
          <p:nvPr/>
        </p:nvSpPr>
        <p:spPr>
          <a:xfrm>
            <a:off x="2743200" y="1467293"/>
            <a:ext cx="1240465" cy="800986"/>
          </a:xfrm>
          <a:prstGeom prst="lef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01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213</Words>
  <Application>Microsoft Macintosh PowerPoint</Application>
  <PresentationFormat>Breedbeeld</PresentationFormat>
  <Paragraphs>47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Kosian, Menne</dc:creator>
  <cp:lastModifiedBy>Riet Meijer</cp:lastModifiedBy>
  <cp:revision>19</cp:revision>
  <dcterms:created xsi:type="dcterms:W3CDTF">2022-09-07T09:49:51Z</dcterms:created>
  <dcterms:modified xsi:type="dcterms:W3CDTF">2025-07-23T09:34:43Z</dcterms:modified>
</cp:coreProperties>
</file>